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91" r:id="rId3"/>
    <p:sldId id="274" r:id="rId4"/>
    <p:sldId id="275" r:id="rId5"/>
    <p:sldId id="279" r:id="rId6"/>
    <p:sldId id="276" r:id="rId7"/>
    <p:sldId id="277" r:id="rId8"/>
    <p:sldId id="290" r:id="rId9"/>
    <p:sldId id="278" r:id="rId10"/>
    <p:sldId id="283" r:id="rId11"/>
    <p:sldId id="284" r:id="rId12"/>
    <p:sldId id="281" r:id="rId13"/>
    <p:sldId id="282" r:id="rId14"/>
    <p:sldId id="286" r:id="rId15"/>
    <p:sldId id="287" r:id="rId16"/>
    <p:sldId id="262" r:id="rId17"/>
    <p:sldId id="263" r:id="rId18"/>
    <p:sldId id="265" r:id="rId19"/>
    <p:sldId id="266" r:id="rId20"/>
    <p:sldId id="28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57" r:id="rId29"/>
    <p:sldId id="261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70195-E4A9-4CDE-A762-90CF0B6AC20F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C0B7C-F3BB-40F6-88A6-4DD7C04EE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28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0B7C-F3BB-40F6-88A6-4DD7C04EEF52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60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0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885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60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51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249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554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3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42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37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418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618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FA6EB-0377-4A75-B609-51286819CFFB}" type="datetimeFigureOut">
              <a:rPr lang="en-IN" smtClean="0"/>
              <a:t>01-06-2014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9A8E-510D-4479-8AC3-5101EEBF73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41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Nasal Polyposis</a:t>
            </a:r>
            <a:endParaRPr lang="en-IN" sz="88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Signs</a:t>
            </a:r>
            <a:endParaRPr lang="en-IN" sz="5400" b="1" u="sng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Smooth, glistening, grapelike masses, often pale in </a:t>
            </a:r>
            <a:r>
              <a:rPr lang="en-US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colour</a:t>
            </a:r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May be sessile or </a:t>
            </a:r>
            <a:r>
              <a:rPr lang="en-US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pedunclated</a:t>
            </a:r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, insensitive to touch,</a:t>
            </a: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Long standing cases may present with broadening of nose and increase in inter-</a:t>
            </a:r>
            <a:r>
              <a:rPr lang="en-US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canthal</a:t>
            </a:r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distance.</a:t>
            </a:r>
          </a:p>
          <a:p>
            <a:pPr algn="just"/>
            <a:endParaRPr lang="en-IN" sz="4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5489"/>
            <a:ext cx="89884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6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u="sng" dirty="0" err="1" smtClean="0">
                <a:solidFill>
                  <a:srgbClr val="002060"/>
                </a:solidFill>
              </a:rPr>
              <a:t>Ethmoidal</a:t>
            </a:r>
            <a:r>
              <a:rPr lang="en-IN" sz="5400" b="1" u="sng" dirty="0" smtClean="0">
                <a:solidFill>
                  <a:srgbClr val="002060"/>
                </a:solidFill>
              </a:rPr>
              <a:t> Polyps</a:t>
            </a:r>
            <a:endParaRPr lang="en-IN" sz="5400" b="1" u="sng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Anterior </a:t>
            </a:r>
            <a:r>
              <a:rPr lang="en-US" dirty="0" err="1" smtClean="0">
                <a:solidFill>
                  <a:srgbClr val="002060"/>
                </a:solidFill>
              </a:rPr>
              <a:t>Rhinoscopy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Nasal Endoscopy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" y="2437490"/>
            <a:ext cx="4611583" cy="35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87" y="2377119"/>
            <a:ext cx="4441479" cy="446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4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1484784"/>
            <a:ext cx="904572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0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DD</a:t>
            </a:r>
            <a:endParaRPr lang="en-IN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Ethmoidal</a:t>
            </a:r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polyps are typically multiple and bilateral.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In case of nasal bleeding, pain and unilaterality, malignant tumours and inverted papilloma, and in  child </a:t>
            </a:r>
            <a:r>
              <a:rPr lang="en-US" sz="3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meningocoeles</a:t>
            </a:r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should be ruled out.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HPE always necessary</a:t>
            </a:r>
            <a:endParaRPr lang="en-IN" sz="36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Treatment</a:t>
            </a:r>
            <a:endParaRPr lang="en-IN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1662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Can be medical or surgical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Medical includes intranasal or systemic steroids and </a:t>
            </a:r>
            <a:r>
              <a:rPr lang="en-US" sz="3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Leukotrine</a:t>
            </a:r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inhibitors.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Primary treatment consists of I/N steroids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 short course of systemic steroids can serve as ‘medical </a:t>
            </a:r>
            <a:r>
              <a:rPr lang="en-US" sz="3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polypectomy</a:t>
            </a:r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’.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In more severe cases surgery is required, in moderate cases it is simple </a:t>
            </a:r>
            <a:r>
              <a:rPr lang="en-US" sz="3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polypectomy</a:t>
            </a:r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and in severe cases FESS.</a:t>
            </a:r>
            <a:endParaRPr lang="en-IN" sz="36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Antrochoanal</a:t>
            </a:r>
            <a:r>
              <a:rPr lang="en-US" sz="6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polyp</a:t>
            </a:r>
            <a:endParaRPr lang="en-IN" sz="66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algn="just"/>
            <a:r>
              <a:rPr lang="en-IN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Antrochoanal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polyps (ACPs) are benign </a:t>
            </a:r>
            <a:r>
              <a:rPr lang="en-IN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polypoid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lesions arising from the maxillary </a:t>
            </a:r>
            <a:r>
              <a:rPr lang="en-IN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antrum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and they extend into the </a:t>
            </a:r>
            <a:r>
              <a:rPr lang="en-IN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choana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ACPs usually have three components and these are the cystic and solid </a:t>
            </a:r>
            <a:r>
              <a:rPr lang="en-IN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polypoid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parts.</a:t>
            </a:r>
          </a:p>
          <a:p>
            <a:pPr algn="just"/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ACPs are almost always unilateral, although bilateral ACPs have been reported.</a:t>
            </a:r>
            <a:endParaRPr lang="en-IN" sz="4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388296" cy="6624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ACP or Killian polyp arises from the inflamed and </a:t>
            </a:r>
            <a:r>
              <a:rPr lang="en-IN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edematous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mucosa of the maxillary </a:t>
            </a:r>
            <a:r>
              <a:rPr lang="en-IN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antrum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and they consist of three components; the </a:t>
            </a:r>
            <a:r>
              <a:rPr lang="en-IN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antral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one is almost always cystic and the other is solid.</a:t>
            </a:r>
            <a:endParaRPr lang="en-IN" sz="4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486520" cy="31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5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0"/>
            <a:ext cx="4824536" cy="6552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3200" dirty="0" smtClean="0">
                <a:solidFill>
                  <a:srgbClr val="002060"/>
                </a:solidFill>
              </a:rPr>
              <a:t>ACP passes through the maxillary ostium into the middle meatus, with extension into the </a:t>
            </a:r>
            <a:r>
              <a:rPr lang="en-IN" sz="3200" dirty="0" err="1" smtClean="0">
                <a:solidFill>
                  <a:srgbClr val="002060"/>
                </a:solidFill>
              </a:rPr>
              <a:t>nasopharynx</a:t>
            </a:r>
            <a:r>
              <a:rPr lang="en-IN" sz="3200" dirty="0" smtClean="0">
                <a:solidFill>
                  <a:srgbClr val="002060"/>
                </a:solidFill>
              </a:rPr>
              <a:t> / oropharynx. </a:t>
            </a:r>
          </a:p>
          <a:p>
            <a:pPr marL="0" indent="0" algn="just">
              <a:buNone/>
            </a:pPr>
            <a:r>
              <a:rPr lang="en-IN" sz="3200" dirty="0" smtClean="0">
                <a:solidFill>
                  <a:srgbClr val="002060"/>
                </a:solidFill>
              </a:rPr>
              <a:t>The cystic component mostly originates from the posterior, inferior, lateral or medial walls of the maxillary </a:t>
            </a:r>
            <a:r>
              <a:rPr lang="en-IN" sz="3200" dirty="0" err="1" smtClean="0">
                <a:solidFill>
                  <a:srgbClr val="002060"/>
                </a:solidFill>
              </a:rPr>
              <a:t>antrum</a:t>
            </a:r>
            <a:r>
              <a:rPr lang="en-IN" sz="3200" dirty="0" smtClean="0">
                <a:solidFill>
                  <a:srgbClr val="002060"/>
                </a:solidFill>
              </a:rPr>
              <a:t>, and it attaches to the solid polyp with a pedicle in the nasal cavity</a:t>
            </a:r>
            <a:endParaRPr lang="en-IN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21" y="0"/>
            <a:ext cx="4103687" cy="35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70951"/>
            <a:ext cx="4067944" cy="330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7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Definition</a:t>
            </a:r>
            <a:endParaRPr lang="en-IN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Nasal polyps are non-neoplastic masses of edematous nasal mucosa.</a:t>
            </a:r>
          </a:p>
          <a:p>
            <a:r>
              <a:rPr lang="en-US" sz="4400" dirty="0" smtClean="0">
                <a:latin typeface="Baskerville Old Face" panose="02020602080505020303" pitchFamily="18" charset="0"/>
              </a:rPr>
              <a:t>They are divided into two main types:</a:t>
            </a:r>
          </a:p>
          <a:p>
            <a:pPr lvl="1"/>
            <a:r>
              <a:rPr lang="en-US" sz="4000" dirty="0" err="1" smtClean="0">
                <a:latin typeface="Baskerville Old Face" panose="02020602080505020303" pitchFamily="18" charset="0"/>
              </a:rPr>
              <a:t>Ethmoidal</a:t>
            </a:r>
            <a:r>
              <a:rPr lang="en-US" sz="4000" dirty="0" smtClean="0">
                <a:latin typeface="Baskerville Old Face" panose="02020602080505020303" pitchFamily="18" charset="0"/>
              </a:rPr>
              <a:t> </a:t>
            </a:r>
            <a:r>
              <a:rPr lang="en-US" sz="4000" dirty="0" err="1" smtClean="0">
                <a:latin typeface="Baskerville Old Face" panose="02020602080505020303" pitchFamily="18" charset="0"/>
              </a:rPr>
              <a:t>Polypi</a:t>
            </a:r>
            <a:endParaRPr lang="en-US" sz="4000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sz="4000" dirty="0" err="1" smtClean="0">
                <a:latin typeface="Baskerville Old Face" panose="02020602080505020303" pitchFamily="18" charset="0"/>
              </a:rPr>
              <a:t>Antrochoanal</a:t>
            </a:r>
            <a:r>
              <a:rPr lang="en-US" sz="4000" dirty="0" smtClean="0">
                <a:latin typeface="Baskerville Old Face" panose="02020602080505020303" pitchFamily="18" charset="0"/>
              </a:rPr>
              <a:t> Polyp</a:t>
            </a:r>
          </a:p>
          <a:p>
            <a:r>
              <a:rPr lang="en-US" sz="4400" dirty="0" smtClean="0">
                <a:latin typeface="Baskerville Old Face" panose="02020602080505020303" pitchFamily="18" charset="0"/>
              </a:rPr>
              <a:t>They can also be presenting features of fungal sinusitis and </a:t>
            </a:r>
            <a:r>
              <a:rPr lang="en-US" sz="4400" dirty="0" err="1" smtClean="0">
                <a:latin typeface="Baskerville Old Face" panose="02020602080505020303" pitchFamily="18" charset="0"/>
              </a:rPr>
              <a:t>sino</a:t>
            </a:r>
            <a:r>
              <a:rPr lang="en-US" sz="4400" dirty="0" smtClean="0">
                <a:latin typeface="Baskerville Old Face" panose="02020602080505020303" pitchFamily="18" charset="0"/>
              </a:rPr>
              <a:t>-nasal malignancy </a:t>
            </a:r>
            <a:endParaRPr lang="en-IN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634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1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Epidemiology</a:t>
            </a:r>
            <a:endParaRPr lang="en-IN" b="1" u="sng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4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ACP represent only approximately 3-6% of </a:t>
            </a:r>
            <a:r>
              <a:rPr lang="en-IN" sz="44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sino</a:t>
            </a:r>
            <a:r>
              <a:rPr lang="en-IN" sz="4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-nasal polyps.</a:t>
            </a:r>
          </a:p>
          <a:p>
            <a:pPr algn="just"/>
            <a:r>
              <a:rPr lang="en-IN" sz="4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The exact aetiology is not known, but it is thought that infection may be a common causative association.</a:t>
            </a:r>
          </a:p>
          <a:p>
            <a:pPr algn="just"/>
            <a:r>
              <a:rPr lang="en-IN" sz="4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Chronic sinusitis is found in approximately 25% of patients , but again, a causal relationship has not been firmly established. </a:t>
            </a:r>
          </a:p>
          <a:p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65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pPr algn="just"/>
            <a:r>
              <a:rPr lang="en-IN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Unlike other </a:t>
            </a:r>
            <a:r>
              <a:rPr lang="en-IN" sz="48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sinonasal</a:t>
            </a:r>
            <a:r>
              <a:rPr lang="en-IN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polyps, ACPs are usually found in non-atopic patients </a:t>
            </a:r>
          </a:p>
          <a:p>
            <a:pPr algn="just"/>
            <a:r>
              <a:rPr lang="en-IN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They are most commonly seen in young adults and in 3rd to 5th decades. </a:t>
            </a:r>
          </a:p>
          <a:p>
            <a:pPr algn="just"/>
            <a:r>
              <a:rPr lang="en-IN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They are slightly more common in males compared to females</a:t>
            </a:r>
            <a:r>
              <a:rPr lang="en-IN" sz="4800" dirty="0" smtClean="0">
                <a:latin typeface="Baskerville Old Face" panose="02020602080505020303" pitchFamily="18" charset="0"/>
              </a:rPr>
              <a:t>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02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N" b="1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The presenting symptoms </a:t>
            </a:r>
            <a:endParaRPr lang="en-IN" b="1" u="sng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8" y="620688"/>
            <a:ext cx="8928992" cy="5832648"/>
          </a:xfrm>
        </p:spPr>
        <p:txBody>
          <a:bodyPr>
            <a:noAutofit/>
          </a:bodyPr>
          <a:lstStyle/>
          <a:p>
            <a:r>
              <a:rPr lang="en-IN" sz="3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Nasal obstruction</a:t>
            </a:r>
          </a:p>
          <a:p>
            <a:r>
              <a:rPr lang="en-IN" sz="34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Rhinorrhea</a:t>
            </a:r>
            <a:endParaRPr lang="en-IN" sz="3400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IN" sz="3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Snoring</a:t>
            </a:r>
          </a:p>
          <a:p>
            <a:r>
              <a:rPr lang="en-IN" sz="3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Headache</a:t>
            </a:r>
          </a:p>
          <a:p>
            <a:r>
              <a:rPr lang="en-IN" sz="3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Mouth breathing</a:t>
            </a:r>
          </a:p>
          <a:p>
            <a:r>
              <a:rPr lang="en-IN" sz="3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Epistaxis</a:t>
            </a:r>
          </a:p>
          <a:p>
            <a:r>
              <a:rPr lang="en-IN" sz="3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Anosmia</a:t>
            </a:r>
          </a:p>
          <a:p>
            <a:r>
              <a:rPr lang="en-IN" sz="3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Halitosis</a:t>
            </a:r>
          </a:p>
          <a:p>
            <a:r>
              <a:rPr lang="en-IN" sz="34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Dyspnea</a:t>
            </a:r>
            <a:endParaRPr lang="en-IN" sz="3400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IN" sz="3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Dysphonia and nasal </a:t>
            </a:r>
            <a:r>
              <a:rPr lang="en-IN" sz="34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pruritis</a:t>
            </a:r>
            <a:endParaRPr lang="en-IN" sz="3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6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Radiographic features</a:t>
            </a:r>
            <a:endParaRPr lang="en-IN" sz="66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8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Plain film</a:t>
            </a:r>
            <a:endParaRPr lang="en-IN" sz="48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Unilateral </a:t>
            </a:r>
            <a:r>
              <a:rPr lang="en-IN" sz="48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opacification</a:t>
            </a:r>
            <a:r>
              <a:rPr lang="en-IN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of the maxillary sinus</a:t>
            </a:r>
          </a:p>
          <a:p>
            <a:pPr algn="just"/>
            <a:r>
              <a:rPr lang="en-IN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Nasopharyngeal mass is occasionally seen</a:t>
            </a:r>
          </a:p>
          <a:p>
            <a:pPr algn="just"/>
            <a:r>
              <a:rPr lang="en-IN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Frequently bilateral sinus involvement </a:t>
            </a:r>
            <a:endParaRPr lang="en-IN" sz="48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>
            <a:noAutofit/>
          </a:bodyPr>
          <a:lstStyle/>
          <a:p>
            <a:r>
              <a:rPr lang="en-IN" sz="5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CT</a:t>
            </a:r>
            <a:endParaRPr lang="en-IN" sz="5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4388296" cy="5976664"/>
          </a:xfrm>
        </p:spPr>
        <p:txBody>
          <a:bodyPr>
            <a:normAutofit/>
          </a:bodyPr>
          <a:lstStyle/>
          <a:p>
            <a:pPr algn="just"/>
            <a:r>
              <a:rPr lang="en-IN" sz="3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Defined mass with </a:t>
            </a:r>
            <a:r>
              <a:rPr lang="en-IN" sz="32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mucin</a:t>
            </a:r>
            <a:r>
              <a:rPr lang="en-IN" sz="3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density is seen arising within the maxillary sinus</a:t>
            </a:r>
          </a:p>
          <a:p>
            <a:pPr algn="just"/>
            <a:r>
              <a:rPr lang="en-IN" sz="3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Widening of maxillary ostium and extending in to </a:t>
            </a:r>
            <a:r>
              <a:rPr lang="en-IN" sz="32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nasopharynx</a:t>
            </a:r>
            <a:endParaRPr lang="en-IN" sz="3200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IN" sz="3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No associated bony destruction but rather smooth enlargement of sinus</a:t>
            </a:r>
            <a:endParaRPr lang="en-IN" sz="3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72" y="1763388"/>
            <a:ext cx="4478824" cy="39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1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DD</a:t>
            </a:r>
            <a:endParaRPr lang="en-IN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76064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Juvenile </a:t>
            </a:r>
            <a:r>
              <a:rPr lang="en-IN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angiofibroma</a:t>
            </a:r>
            <a:endParaRPr lang="en-IN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Nasal </a:t>
            </a:r>
            <a:r>
              <a:rPr lang="en-IN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glioma</a:t>
            </a:r>
            <a:endParaRPr lang="en-IN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IN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Meningoencephalocele</a:t>
            </a:r>
            <a:endParaRPr lang="en-IN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Inverted papilloma</a:t>
            </a:r>
          </a:p>
          <a:p>
            <a:r>
              <a:rPr lang="en-IN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Mucocele</a:t>
            </a:r>
            <a:endParaRPr lang="en-IN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Mucus retention cyst</a:t>
            </a:r>
          </a:p>
          <a:p>
            <a:r>
              <a:rPr lang="en-IN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Tornwalt's</a:t>
            </a:r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cyst</a:t>
            </a:r>
          </a:p>
          <a:p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Grossly enlarged adenoids</a:t>
            </a:r>
          </a:p>
          <a:p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Lymphoma</a:t>
            </a:r>
          </a:p>
          <a:p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Nasopharyngeal malignancies</a:t>
            </a:r>
            <a:endParaRPr lang="en-IN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01" y="1412776"/>
            <a:ext cx="45365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4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4900" b="1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Treatmen</a:t>
            </a:r>
            <a:r>
              <a:rPr lang="en-US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</a:t>
            </a:r>
            <a:endParaRPr lang="en-IN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04656"/>
          </a:xfrm>
        </p:spPr>
        <p:txBody>
          <a:bodyPr>
            <a:noAutofit/>
          </a:bodyPr>
          <a:lstStyle/>
          <a:p>
            <a:pPr algn="just"/>
            <a:r>
              <a:rPr lang="en-IN" sz="4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The treatment of ACP is always surgical. </a:t>
            </a:r>
          </a:p>
          <a:p>
            <a:pPr algn="just"/>
            <a:r>
              <a:rPr lang="en-IN" sz="4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Simple </a:t>
            </a:r>
            <a:r>
              <a:rPr lang="en-IN" sz="42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polypectomy</a:t>
            </a:r>
            <a:r>
              <a:rPr lang="en-IN" sz="4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and a Caldwell Luc procedure were the previously preferred methods for surgically treating ACPs.</a:t>
            </a:r>
          </a:p>
          <a:p>
            <a:pPr algn="just"/>
            <a:r>
              <a:rPr lang="en-IN" sz="4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In recent years, functional endoscopic sinus surgery (FESS) became the more preferred surgical technique.</a:t>
            </a:r>
            <a:endParaRPr lang="en-IN" sz="4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Ethmoidal</a:t>
            </a:r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Polypi</a:t>
            </a:r>
            <a:endParaRPr lang="en-IN" sz="36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908720"/>
            <a:ext cx="4320480" cy="5760640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Seen in adults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Allergy is the common cause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Multiple (bunch of grapes)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Arise from </a:t>
            </a:r>
            <a:r>
              <a:rPr lang="en-IN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ethmoidal</a:t>
            </a:r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labyrinth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Seen easily on anterior </a:t>
            </a:r>
            <a:r>
              <a:rPr lang="en-IN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rhinoscopy</a:t>
            </a:r>
            <a:endParaRPr lang="en-IN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Mostly bilateral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Recurrence is common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Polypectomy</a:t>
            </a:r>
            <a:r>
              <a:rPr lang="en-US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, FESS, External Procedures</a:t>
            </a:r>
            <a:endParaRPr lang="en-IN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endParaRPr lang="en-IN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endParaRPr lang="en-IN" dirty="0">
              <a:latin typeface="Baskerville Old Face" panose="020206020805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8640"/>
            <a:ext cx="4041775" cy="63976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Antrochoanal</a:t>
            </a:r>
            <a:r>
              <a:rPr lang="en-US" sz="3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Polyp</a:t>
            </a:r>
            <a:endParaRPr lang="en-IN" sz="36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836712"/>
            <a:ext cx="4391471" cy="5760640"/>
          </a:xfrm>
        </p:spPr>
        <p:txBody>
          <a:bodyPr/>
          <a:lstStyle/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Seen in children &amp; adolescents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Infection is the common cause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Unilateral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Arises from maxillary </a:t>
            </a:r>
            <a:r>
              <a:rPr lang="en-IN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antrum</a:t>
            </a:r>
            <a:endParaRPr lang="en-IN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Seen commonly in post nasal exam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Usually unilateral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Recurrence is less common</a:t>
            </a:r>
          </a:p>
          <a:p>
            <a:pPr algn="just"/>
            <a:r>
              <a:rPr lang="en-IN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Caldwel</a:t>
            </a:r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en-IN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luc</a:t>
            </a:r>
            <a:r>
              <a:rPr lang="en-IN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surgery in recurrent cases</a:t>
            </a:r>
          </a:p>
          <a:p>
            <a:endParaRPr lang="en-IN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Etiology and associated diseases</a:t>
            </a:r>
            <a:endParaRPr lang="en-IN" u="sng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The aspirin triad:</a:t>
            </a:r>
          </a:p>
          <a:p>
            <a:pPr algn="just"/>
            <a:r>
              <a:rPr lang="en-US" sz="4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 triad of nasal polyposis, asthma &amp; aspirin intolerance</a:t>
            </a:r>
          </a:p>
          <a:p>
            <a:pPr algn="just"/>
            <a:r>
              <a:rPr lang="en-US" sz="4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It is a non-allergic entity as intolerance is not confined to aspirin as patients react to other NSAIDS</a:t>
            </a:r>
          </a:p>
          <a:p>
            <a:pPr algn="just"/>
            <a:endParaRPr lang="en-IN" sz="4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Key Points</a:t>
            </a:r>
            <a:endParaRPr lang="en-IN" b="1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83264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In most cases etiology is unknown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Polyps are associated with asthma, aspirin sensitivity, cystic fibrosis.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Symptomatic nasal polyps occur in 2% pts.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Osteomeatal</a:t>
            </a:r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complex is most </a:t>
            </a:r>
            <a:r>
              <a:rPr lang="en-US" sz="400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common site.</a:t>
            </a:r>
            <a:endParaRPr lang="en-US" sz="4000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Unilateral polyps should always be regarded with suspicion and HPE is needed to rule out malignancy</a:t>
            </a:r>
            <a:endParaRPr lang="en-IN" sz="4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IN" u="sng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Etiology</a:t>
            </a:r>
            <a:r>
              <a:rPr lang="en-IN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and associated diseases</a:t>
            </a:r>
            <a:endParaRPr lang="en-IN" u="sng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544616"/>
          </a:xfrm>
        </p:spPr>
        <p:txBody>
          <a:bodyPr>
            <a:normAutofit/>
          </a:bodyPr>
          <a:lstStyle/>
          <a:p>
            <a:pPr algn="just"/>
            <a:r>
              <a:rPr lang="en-US" sz="3600" u="sng" dirty="0" smtClean="0">
                <a:solidFill>
                  <a:srgbClr val="002060"/>
                </a:solidFill>
              </a:rPr>
              <a:t>Allergic fungal sinusitis</a:t>
            </a:r>
          </a:p>
          <a:p>
            <a:pPr algn="just"/>
            <a:r>
              <a:rPr lang="en-US" sz="3600" u="sng" dirty="0" smtClean="0">
                <a:solidFill>
                  <a:srgbClr val="002060"/>
                </a:solidFill>
              </a:rPr>
              <a:t>Allergy</a:t>
            </a:r>
          </a:p>
          <a:p>
            <a:pPr algn="just"/>
            <a:r>
              <a:rPr lang="en-US" sz="3600" u="sng" dirty="0" smtClean="0">
                <a:solidFill>
                  <a:srgbClr val="002060"/>
                </a:solidFill>
              </a:rPr>
              <a:t>Cystic fibrosis</a:t>
            </a:r>
            <a:r>
              <a:rPr lang="en-US" sz="3600" dirty="0" smtClean="0">
                <a:solidFill>
                  <a:srgbClr val="002060"/>
                </a:solidFill>
              </a:rPr>
              <a:t>: Nasal polyps seen in up to 45% patients of the disease</a:t>
            </a:r>
          </a:p>
          <a:p>
            <a:pPr algn="just"/>
            <a:r>
              <a:rPr lang="en-US" sz="3600" u="sng" dirty="0" smtClean="0">
                <a:solidFill>
                  <a:srgbClr val="002060"/>
                </a:solidFill>
              </a:rPr>
              <a:t>Primary </a:t>
            </a:r>
            <a:r>
              <a:rPr lang="en-US" sz="3600" u="sng" dirty="0">
                <a:solidFill>
                  <a:srgbClr val="002060"/>
                </a:solidFill>
              </a:rPr>
              <a:t>Ciliary dyskinesia (</a:t>
            </a:r>
            <a:r>
              <a:rPr lang="en-US" sz="3600" u="sng" dirty="0" err="1">
                <a:solidFill>
                  <a:srgbClr val="002060"/>
                </a:solidFill>
              </a:rPr>
              <a:t>Kartagnere’s</a:t>
            </a:r>
            <a:r>
              <a:rPr lang="en-US" sz="3600" u="sng" dirty="0">
                <a:solidFill>
                  <a:srgbClr val="002060"/>
                </a:solidFill>
              </a:rPr>
              <a:t> </a:t>
            </a:r>
            <a:r>
              <a:rPr lang="en-US" sz="3600" u="sng" dirty="0" smtClean="0">
                <a:solidFill>
                  <a:srgbClr val="002060"/>
                </a:solidFill>
              </a:rPr>
              <a:t>syndrome)</a:t>
            </a:r>
            <a:r>
              <a:rPr lang="en-US" sz="3600" dirty="0" smtClean="0">
                <a:solidFill>
                  <a:srgbClr val="002060"/>
                </a:solidFill>
              </a:rPr>
              <a:t> : nasal polyps seen in 40% pts.</a:t>
            </a:r>
          </a:p>
          <a:p>
            <a:pPr algn="just"/>
            <a:r>
              <a:rPr lang="en-US" sz="3600" u="sng" dirty="0" smtClean="0">
                <a:solidFill>
                  <a:srgbClr val="002060"/>
                </a:solidFill>
              </a:rPr>
              <a:t>Young’s Syndrome</a:t>
            </a:r>
            <a:r>
              <a:rPr lang="en-US" sz="3600" dirty="0" smtClean="0">
                <a:solidFill>
                  <a:srgbClr val="002060"/>
                </a:solidFill>
              </a:rPr>
              <a:t>: It consists of chronic </a:t>
            </a:r>
            <a:r>
              <a:rPr lang="en-US" sz="3600" dirty="0" err="1" smtClean="0">
                <a:solidFill>
                  <a:srgbClr val="002060"/>
                </a:solidFill>
              </a:rPr>
              <a:t>rhiniosinusitis</a:t>
            </a:r>
            <a:r>
              <a:rPr lang="en-US" sz="3600" dirty="0" smtClean="0">
                <a:solidFill>
                  <a:srgbClr val="002060"/>
                </a:solidFill>
              </a:rPr>
              <a:t>, nasal polyposis, bronchiectasis </a:t>
            </a:r>
            <a:r>
              <a:rPr lang="en-US" sz="3600" dirty="0" err="1" smtClean="0">
                <a:solidFill>
                  <a:srgbClr val="002060"/>
                </a:solidFill>
              </a:rPr>
              <a:t>nd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azoospermia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4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/>
          </a:bodyPr>
          <a:lstStyle/>
          <a:p>
            <a:pPr algn="just"/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Histologically, nasal polyps are characterized by a </a:t>
            </a:r>
            <a:r>
              <a:rPr lang="en-IN" sz="4000" u="sng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pseudostratified</a:t>
            </a:r>
            <a:r>
              <a:rPr lang="en-IN" sz="4000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ciliated columnar epithelium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, thickening of the epithelial basement membrane, and few nerve endings. The </a:t>
            </a:r>
            <a:r>
              <a:rPr lang="en-IN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stroma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of nasal polyps is </a:t>
            </a:r>
            <a:r>
              <a:rPr lang="en-IN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edematous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IN" sz="4000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Eosinophil cells 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are the </a:t>
            </a:r>
            <a:r>
              <a:rPr lang="en-IN" sz="4000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most commonly identified </a:t>
            </a:r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inflammatory cell, occurring in 80-90% of polyps.</a:t>
            </a:r>
          </a:p>
          <a:p>
            <a:pPr algn="just"/>
            <a:r>
              <a:rPr lang="en-IN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Neutrophils in 7% of polyps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13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Ethmoidal</a:t>
            </a:r>
            <a:r>
              <a:rPr lang="en-US" sz="66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polypi</a:t>
            </a:r>
            <a:endParaRPr lang="en-IN" sz="66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0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Site of Origin</a:t>
            </a:r>
            <a:endParaRPr lang="en-IN" b="1" u="sng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pPr algn="just"/>
            <a:r>
              <a:rPr lang="en-US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Multiple </a:t>
            </a:r>
            <a:r>
              <a:rPr lang="en-US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polyps </a:t>
            </a:r>
            <a:r>
              <a:rPr lang="en-US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always arise from lateral wall of nose, usually from middle meatus.</a:t>
            </a:r>
          </a:p>
          <a:p>
            <a:pPr algn="just"/>
            <a:r>
              <a:rPr lang="en-US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Common sites are </a:t>
            </a:r>
            <a:r>
              <a:rPr lang="en-US" sz="48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uncinate</a:t>
            </a:r>
            <a:r>
              <a:rPr lang="en-US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process, bulla </a:t>
            </a:r>
            <a:r>
              <a:rPr lang="en-US" sz="48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ethmoidalis</a:t>
            </a:r>
            <a:r>
              <a:rPr lang="en-US" sz="4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, medial surface of middle turbinate</a:t>
            </a:r>
            <a:endParaRPr lang="en-IN" sz="48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634082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Baskerville Old Face" panose="02020602080505020303" pitchFamily="18" charset="0"/>
              </a:rPr>
              <a:t>Osteomeatal</a:t>
            </a:r>
            <a:r>
              <a:rPr lang="en-US" sz="5400" dirty="0" smtClean="0">
                <a:latin typeface="Baskerville Old Face" panose="02020602080505020303" pitchFamily="18" charset="0"/>
              </a:rPr>
              <a:t> complex</a:t>
            </a:r>
            <a:endParaRPr lang="en-IN" sz="54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53" y="836712"/>
            <a:ext cx="610858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6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Symptoms</a:t>
            </a:r>
            <a:endParaRPr lang="en-IN" sz="5400" u="sng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Multiple </a:t>
            </a:r>
            <a:r>
              <a:rPr lang="en-US" sz="40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polypi</a:t>
            </a:r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Nasal stuffiness leading to nasal obstruction.</a:t>
            </a: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Partial or total loss of smell</a:t>
            </a: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Headache</a:t>
            </a: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Sneezing/watery nasal discharge</a:t>
            </a: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Mass protruding from nostrils</a:t>
            </a:r>
            <a:endParaRPr lang="en-IN" sz="4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872</Words>
  <Application>Microsoft Office PowerPoint</Application>
  <PresentationFormat>On-screen Show (4:3)</PresentationFormat>
  <Paragraphs>123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Nasal Polyposis</vt:lpstr>
      <vt:lpstr>Definition</vt:lpstr>
      <vt:lpstr>Etiology and associated diseases</vt:lpstr>
      <vt:lpstr>Etiology and associated diseases</vt:lpstr>
      <vt:lpstr>PowerPoint Presentation</vt:lpstr>
      <vt:lpstr>Ethmoidal polypi</vt:lpstr>
      <vt:lpstr>Site of Origin</vt:lpstr>
      <vt:lpstr>Osteomeatal complex</vt:lpstr>
      <vt:lpstr>Symptoms</vt:lpstr>
      <vt:lpstr>Signs</vt:lpstr>
      <vt:lpstr>PowerPoint Presentation</vt:lpstr>
      <vt:lpstr>Ethmoidal Polyps</vt:lpstr>
      <vt:lpstr>PowerPoint Presentation</vt:lpstr>
      <vt:lpstr>DD</vt:lpstr>
      <vt:lpstr>Treatment</vt:lpstr>
      <vt:lpstr>Antrochoanal polyp</vt:lpstr>
      <vt:lpstr>PowerPoint Presentation</vt:lpstr>
      <vt:lpstr>PowerPoint Presentation</vt:lpstr>
      <vt:lpstr>PowerPoint Presentation</vt:lpstr>
      <vt:lpstr>PowerPoint Presentation</vt:lpstr>
      <vt:lpstr>Epidemiology</vt:lpstr>
      <vt:lpstr>PowerPoint Presentation</vt:lpstr>
      <vt:lpstr>The presenting symptoms </vt:lpstr>
      <vt:lpstr>Radiographic features</vt:lpstr>
      <vt:lpstr>Plain film</vt:lpstr>
      <vt:lpstr>CT</vt:lpstr>
      <vt:lpstr>DD</vt:lpstr>
      <vt:lpstr>Treatment</vt:lpstr>
      <vt:lpstr>PowerPoint Presentation</vt:lpstr>
      <vt:lpstr>Key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 Polyposis</dc:title>
  <dc:creator>DK</dc:creator>
  <cp:lastModifiedBy>DK</cp:lastModifiedBy>
  <cp:revision>28</cp:revision>
  <dcterms:created xsi:type="dcterms:W3CDTF">2014-05-14T13:13:46Z</dcterms:created>
  <dcterms:modified xsi:type="dcterms:W3CDTF">2014-06-01T16:21:03Z</dcterms:modified>
</cp:coreProperties>
</file>